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8" r:id="rId3"/>
    <p:sldId id="257" r:id="rId4"/>
    <p:sldId id="289" r:id="rId5"/>
    <p:sldId id="258" r:id="rId6"/>
    <p:sldId id="273" r:id="rId7"/>
    <p:sldId id="290" r:id="rId8"/>
    <p:sldId id="287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6DDA9-AE37-4353-B01C-109529CE705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6C8EA-F5CE-4E32-8A23-B3E2405F9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892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8E920-2D7A-47B9-BE6E-1D9D3F652F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4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8E920-2D7A-47B9-BE6E-1D9D3F652F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05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8E920-2D7A-47B9-BE6E-1D9D3F652F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01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8E920-2D7A-47B9-BE6E-1D9D3F652F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103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199E-C94C-4A84-9EB6-6651C084CE2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C88E-A82F-4A94-9CEE-C24D6A50C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480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199E-C94C-4A84-9EB6-6651C084CE2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C88E-A82F-4A94-9CEE-C24D6A50C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72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199E-C94C-4A84-9EB6-6651C084CE2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C88E-A82F-4A94-9CEE-C24D6A50C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57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  <p:custDataLst>
              <p:tags r:id="rId2"/>
            </p:custDataLst>
          </p:nvPr>
        </p:nvSpPr>
        <p:spPr>
          <a:xfrm>
            <a:off x="609600" y="1935164"/>
            <a:ext cx="10972800" cy="438943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6FC9A-8876-47D9-814E-81C666D339DA}" type="datetimeFigureOut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FC81-D210-47D8-ABC6-63D5B8C2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199E-C94C-4A84-9EB6-6651C084CE2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C88E-A82F-4A94-9CEE-C24D6A50C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28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199E-C94C-4A84-9EB6-6651C084CE2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C88E-A82F-4A94-9CEE-C24D6A50C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27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199E-C94C-4A84-9EB6-6651C084CE2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C88E-A82F-4A94-9CEE-C24D6A50C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66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199E-C94C-4A84-9EB6-6651C084CE2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C88E-A82F-4A94-9CEE-C24D6A50C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16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199E-C94C-4A84-9EB6-6651C084CE2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C88E-A82F-4A94-9CEE-C24D6A50C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38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199E-C94C-4A84-9EB6-6651C084CE2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C88E-A82F-4A94-9CEE-C24D6A50C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98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199E-C94C-4A84-9EB6-6651C084CE2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C88E-A82F-4A94-9CEE-C24D6A50C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0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199E-C94C-4A84-9EB6-6651C084CE2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C88E-A82F-4A94-9CEE-C24D6A50C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90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9199E-C94C-4A84-9EB6-6651C084CE22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6C88E-A82F-4A94-9CEE-C24D6A50C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15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Radiation Sensitivity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</a:t>
            </a:r>
            <a:r>
              <a:rPr lang="en-US" smtClean="0"/>
              <a:t>By Rebecca Berger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48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4" y="243205"/>
            <a:ext cx="10515600" cy="6711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Radiation?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51" y="2673531"/>
            <a:ext cx="11678195" cy="41844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Radiation is the </a:t>
            </a:r>
            <a:r>
              <a:rPr lang="en-US" dirty="0" smtClean="0"/>
              <a:t>transmission </a:t>
            </a:r>
            <a:r>
              <a:rPr lang="en-US" dirty="0"/>
              <a:t>of energy in the form of waves or particles through space or through a </a:t>
            </a:r>
            <a:r>
              <a:rPr lang="en-US" dirty="0" smtClean="0"/>
              <a:t>medium.</a:t>
            </a:r>
          </a:p>
          <a:p>
            <a:r>
              <a:rPr lang="en-US" dirty="0" smtClean="0"/>
              <a:t>This </a:t>
            </a:r>
            <a:r>
              <a:rPr lang="en-US" dirty="0"/>
              <a:t>includes:</a:t>
            </a:r>
          </a:p>
          <a:p>
            <a:pPr lvl="1"/>
            <a:r>
              <a:rPr lang="en-US" dirty="0"/>
              <a:t>electromagnetic </a:t>
            </a:r>
            <a:r>
              <a:rPr lang="en-US" dirty="0" smtClean="0"/>
              <a:t>radiation: </a:t>
            </a:r>
            <a:r>
              <a:rPr lang="en-US" dirty="0"/>
              <a:t>such as radio waves, microwaves, visible light, x-rays, and gamma </a:t>
            </a:r>
            <a:r>
              <a:rPr lang="en-US" dirty="0" smtClean="0"/>
              <a:t>radiation found on the Electromagnetic Spectrum</a:t>
            </a:r>
          </a:p>
          <a:p>
            <a:pPr lvl="1"/>
            <a:r>
              <a:rPr lang="en-US" dirty="0" smtClean="0"/>
              <a:t>particle radiation: </a:t>
            </a:r>
            <a:r>
              <a:rPr lang="en-US" dirty="0"/>
              <a:t>such as alpha </a:t>
            </a:r>
            <a:r>
              <a:rPr lang="en-US" dirty="0" smtClean="0"/>
              <a:t>radiation and beta radiation</a:t>
            </a:r>
            <a:endParaRPr lang="en-US" dirty="0"/>
          </a:p>
          <a:p>
            <a:pPr lvl="1"/>
            <a:r>
              <a:rPr lang="en-US" dirty="0"/>
              <a:t>acoustic </a:t>
            </a:r>
            <a:r>
              <a:rPr lang="en-US" dirty="0" smtClean="0"/>
              <a:t>radiation: </a:t>
            </a:r>
            <a:r>
              <a:rPr lang="en-US" dirty="0"/>
              <a:t>such as </a:t>
            </a:r>
            <a:r>
              <a:rPr lang="en-US" dirty="0" smtClean="0"/>
              <a:t>ultrasound and sound</a:t>
            </a:r>
          </a:p>
          <a:p>
            <a:r>
              <a:rPr lang="en-US" dirty="0" smtClean="0"/>
              <a:t>Radiation </a:t>
            </a:r>
            <a:r>
              <a:rPr lang="en-US" dirty="0"/>
              <a:t>is often categorized as either ionizing or non-ionizing depending on the energy of the radiated particles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Ionizing has the capability of producing biological and chemical changes in the body</a:t>
            </a:r>
          </a:p>
          <a:p>
            <a:pPr lvl="2"/>
            <a:r>
              <a:rPr lang="en-US" dirty="0" smtClean="0"/>
              <a:t>Such as X-ray, Cat Scan, Nuclear Medicine, and Radiation Therapy</a:t>
            </a:r>
          </a:p>
          <a:p>
            <a:pPr lvl="1"/>
            <a:r>
              <a:rPr lang="en-US" dirty="0" smtClean="0"/>
              <a:t>Non-ionizing does not cause any know biological or chemical changes</a:t>
            </a:r>
          </a:p>
          <a:p>
            <a:pPr lvl="2"/>
            <a:r>
              <a:rPr lang="en-US" dirty="0" smtClean="0"/>
              <a:t>Such as Ultrasound, MRI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077" y="1073260"/>
            <a:ext cx="4060100" cy="1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9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2133600" y="304800"/>
            <a:ext cx="77724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Law of Bergonie and Tribondeau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91737" y="1057410"/>
            <a:ext cx="11729629" cy="4447904"/>
          </a:xfrm>
        </p:spPr>
        <p:txBody>
          <a:bodyPr>
            <a:normAutofit lnSpcReduction="10000"/>
          </a:bodyPr>
          <a:lstStyle/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 The Law of Bergonie and Tribondeau was a very important discovery in 1906.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dirty="0"/>
              <a:t>The Law states </a:t>
            </a:r>
            <a:r>
              <a:rPr lang="en-US" dirty="0" smtClean="0"/>
              <a:t>“radiosensitivity </a:t>
            </a:r>
            <a:r>
              <a:rPr lang="en-US" dirty="0"/>
              <a:t>is a function of the metabolic state of the cell being irradiated”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dirty="0"/>
              <a:t>In diagnostic </a:t>
            </a:r>
            <a:r>
              <a:rPr lang="en-US" dirty="0" smtClean="0"/>
              <a:t>imaging, </a:t>
            </a:r>
            <a:r>
              <a:rPr lang="en-US" dirty="0"/>
              <a:t>this law serves to remind </a:t>
            </a:r>
            <a:r>
              <a:rPr lang="en-US" dirty="0" smtClean="0"/>
              <a:t>us </a:t>
            </a:r>
            <a:r>
              <a:rPr lang="en-US" dirty="0"/>
              <a:t>that the fetus is considerably more sensitive to radiation exposure</a:t>
            </a:r>
          </a:p>
          <a:p>
            <a:pPr algn="l">
              <a:lnSpc>
                <a:spcPct val="90000"/>
              </a:lnSpc>
            </a:pPr>
            <a:endParaRPr lang="en-US" dirty="0" smtClean="0"/>
          </a:p>
          <a:p>
            <a:pPr algn="l">
              <a:lnSpc>
                <a:spcPct val="90000"/>
              </a:lnSpc>
            </a:pPr>
            <a:r>
              <a:rPr lang="en-US" b="1" dirty="0" smtClean="0"/>
              <a:t>Important points to remember about cellular replication and radiosensitivity:</a:t>
            </a:r>
            <a:endParaRPr lang="en-US" b="1" dirty="0"/>
          </a:p>
          <a:p>
            <a:pPr algn="l">
              <a:lnSpc>
                <a:spcPct val="90000"/>
              </a:lnSpc>
            </a:pPr>
            <a:r>
              <a:rPr lang="en-US" dirty="0"/>
              <a:t>1- Stem or immature cells are more radiosensitive than mature cells</a:t>
            </a:r>
          </a:p>
          <a:p>
            <a:pPr algn="l">
              <a:lnSpc>
                <a:spcPct val="90000"/>
              </a:lnSpc>
            </a:pPr>
            <a:r>
              <a:rPr lang="en-US" dirty="0"/>
              <a:t>2- </a:t>
            </a:r>
            <a:r>
              <a:rPr lang="en-US" dirty="0" smtClean="0"/>
              <a:t>Younger </a:t>
            </a:r>
            <a:r>
              <a:rPr lang="en-US" dirty="0"/>
              <a:t>tissues and organs are more radiosensitive than </a:t>
            </a:r>
            <a:r>
              <a:rPr lang="en-US" dirty="0" smtClean="0"/>
              <a:t>older tissues and cells</a:t>
            </a:r>
            <a:endParaRPr lang="en-US" dirty="0"/>
          </a:p>
          <a:p>
            <a:pPr algn="l">
              <a:lnSpc>
                <a:spcPct val="90000"/>
              </a:lnSpc>
            </a:pPr>
            <a:r>
              <a:rPr lang="en-US" dirty="0" smtClean="0"/>
              <a:t>3- The higher the metabolic cell activity, the more sensitive to radiation</a:t>
            </a:r>
          </a:p>
          <a:p>
            <a:pPr algn="l">
              <a:lnSpc>
                <a:spcPct val="90000"/>
              </a:lnSpc>
            </a:pPr>
            <a:r>
              <a:rPr lang="en-US" dirty="0" smtClean="0"/>
              <a:t>4- The </a:t>
            </a:r>
            <a:r>
              <a:rPr lang="en-US" dirty="0"/>
              <a:t>greater proliferation and growth for tissues, the more </a:t>
            </a:r>
            <a:r>
              <a:rPr lang="en-US" dirty="0" smtClean="0"/>
              <a:t>sensitive to radiation.</a:t>
            </a:r>
            <a:endParaRPr lang="en-US" dirty="0"/>
          </a:p>
          <a:p>
            <a:pPr algn="l">
              <a:lnSpc>
                <a:spcPct val="90000"/>
              </a:lnSpc>
              <a:buFont typeface="Wingdings" pitchFamily="2" charset="2"/>
              <a:buBlip>
                <a:blip r:embed="rId6"/>
              </a:buBlip>
            </a:pPr>
            <a:endParaRPr lang="en-US" sz="2800" dirty="0"/>
          </a:p>
          <a:p>
            <a:pPr algn="l">
              <a:lnSpc>
                <a:spcPct val="90000"/>
              </a:lnSpc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2925" y="5648325"/>
            <a:ext cx="3333750" cy="1209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658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86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Mitosis and Cellular Replication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3976" y="1602377"/>
            <a:ext cx="4902927" cy="4868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Based on the Law of B &amp; G: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Cells are most sensitive </a:t>
            </a:r>
            <a:r>
              <a:rPr lang="en-US" dirty="0" smtClean="0"/>
              <a:t>to radiation interactions during Mitosis (M) and early in the DNA synthesis phase (S)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Cells are least sensitive </a:t>
            </a:r>
            <a:r>
              <a:rPr lang="en-US" dirty="0" smtClean="0"/>
              <a:t>to radiation interactions in G</a:t>
            </a:r>
            <a:r>
              <a:rPr lang="en-US" baseline="-25000" dirty="0" smtClean="0"/>
              <a:t>2</a:t>
            </a:r>
            <a:r>
              <a:rPr lang="en-US" dirty="0" smtClean="0"/>
              <a:t> and late S phase. </a:t>
            </a:r>
          </a:p>
          <a:p>
            <a:r>
              <a:rPr lang="en-US" dirty="0" smtClean="0"/>
              <a:t>Cytologists can determine chromosomal damages during Metaphase.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704" y="1690688"/>
            <a:ext cx="5823056" cy="49495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740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4320" y="78377"/>
            <a:ext cx="11830594" cy="662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b="1" u="sng" dirty="0"/>
              <a:t>Radiosensitivity Cell type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 dirty="0"/>
              <a:t> </a:t>
            </a:r>
            <a:r>
              <a:rPr lang="en-US" sz="2500" b="1" u="sng" dirty="0">
                <a:solidFill>
                  <a:srgbClr val="00B050"/>
                </a:solidFill>
              </a:rPr>
              <a:t>Low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solidFill>
                  <a:srgbClr val="00B050"/>
                </a:solidFill>
              </a:rPr>
              <a:t>Nerve cells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solidFill>
                  <a:srgbClr val="00B050"/>
                </a:solidFill>
              </a:rPr>
              <a:t>Muscle cells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 b="1" u="sng" dirty="0">
                <a:solidFill>
                  <a:srgbClr val="FF9900"/>
                </a:solidFill>
              </a:rPr>
              <a:t>Intermediate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solidFill>
                  <a:srgbClr val="FF9900"/>
                </a:solidFill>
              </a:rPr>
              <a:t>Osteoblasts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solidFill>
                  <a:srgbClr val="FF9900"/>
                </a:solidFill>
              </a:rPr>
              <a:t>Endothelial cells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solidFill>
                  <a:srgbClr val="FF9900"/>
                </a:solidFill>
              </a:rPr>
              <a:t>Fibroblasts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solidFill>
                  <a:srgbClr val="FF9900"/>
                </a:solidFill>
              </a:rPr>
              <a:t>Spermatids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 b="1" u="sng" dirty="0">
                <a:solidFill>
                  <a:srgbClr val="FF0000"/>
                </a:solidFill>
              </a:rPr>
              <a:t>High 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solidFill>
                  <a:srgbClr val="FF0000"/>
                </a:solidFill>
              </a:rPr>
              <a:t>Spermatogonia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solidFill>
                  <a:srgbClr val="FF0000"/>
                </a:solidFill>
              </a:rPr>
              <a:t>Lymphocytes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solidFill>
                  <a:srgbClr val="FF0000"/>
                </a:solidFill>
              </a:rPr>
              <a:t>Stem cells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solidFill>
                  <a:srgbClr val="FF0000"/>
                </a:solidFill>
              </a:rPr>
              <a:t>intestinal mucosa cells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solidFill>
                  <a:srgbClr val="FF0000"/>
                </a:solidFill>
              </a:rPr>
              <a:t>Erythroblasts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1439" y="1033190"/>
            <a:ext cx="7058025" cy="2562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9487" y="4032543"/>
            <a:ext cx="5238750" cy="2409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362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6903" y="187583"/>
            <a:ext cx="8229600" cy="4857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Effective </a:t>
            </a:r>
            <a:r>
              <a:rPr lang="en-US" b="1" u="sng" dirty="0" smtClean="0"/>
              <a:t>Dose</a:t>
            </a:r>
            <a:endParaRPr lang="en-US" dirty="0" smtClean="0"/>
          </a:p>
        </p:txBody>
      </p:sp>
      <p:sp>
        <p:nvSpPr>
          <p:cNvPr id="55299" name="Rectangle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74469" y="888274"/>
            <a:ext cx="7480662" cy="5867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To understand how different tissues are more radiosensitive, simple calculations are needed to be able to compare.</a:t>
            </a:r>
            <a:endParaRPr lang="en-US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We </a:t>
            </a:r>
            <a:r>
              <a:rPr lang="en-US" sz="2000" dirty="0"/>
              <a:t>know that some organs are more </a:t>
            </a:r>
            <a:r>
              <a:rPr lang="en-US" sz="2000" dirty="0" smtClean="0"/>
              <a:t>Sensitive </a:t>
            </a:r>
            <a:r>
              <a:rPr lang="en-US" sz="2000" dirty="0"/>
              <a:t>to radiation than </a:t>
            </a:r>
            <a:r>
              <a:rPr lang="en-US" sz="2000" dirty="0" smtClean="0"/>
              <a:t>others based on their cellular replication process and frequency: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Please use this chart below to help you: </a:t>
            </a:r>
            <a:endParaRPr lang="en-US" sz="2000" dirty="0"/>
          </a:p>
          <a:p>
            <a:pPr marL="457200" lvl="1" indent="0">
              <a:lnSpc>
                <a:spcPct val="80000"/>
              </a:lnSpc>
              <a:buNone/>
            </a:pPr>
            <a:endParaRPr lang="en-US" sz="2200" dirty="0"/>
          </a:p>
          <a:p>
            <a:pPr lvl="1">
              <a:lnSpc>
                <a:spcPct val="80000"/>
              </a:lnSpc>
            </a:pPr>
            <a:endParaRPr lang="en-US" b="1" i="1" dirty="0" smtClean="0"/>
          </a:p>
        </p:txBody>
      </p:sp>
      <p:pic>
        <p:nvPicPr>
          <p:cNvPr id="9421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469" y="2528670"/>
            <a:ext cx="5703183" cy="422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6077652" y="2050867"/>
            <a:ext cx="5921829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Patient was exposed to the following:</a:t>
            </a:r>
          </a:p>
          <a:p>
            <a:r>
              <a:rPr lang="en-US" sz="2000" dirty="0" smtClean="0"/>
              <a:t>5 </a:t>
            </a:r>
            <a:r>
              <a:rPr lang="en-US" sz="2000" dirty="0"/>
              <a:t>rads to gonads</a:t>
            </a:r>
          </a:p>
          <a:p>
            <a:r>
              <a:rPr lang="en-US" sz="2000" dirty="0" smtClean="0"/>
              <a:t>5 </a:t>
            </a:r>
            <a:r>
              <a:rPr lang="en-US" sz="2000" dirty="0"/>
              <a:t>rads to </a:t>
            </a:r>
            <a:r>
              <a:rPr lang="en-US" sz="2000" dirty="0" smtClean="0"/>
              <a:t>lungs</a:t>
            </a:r>
            <a:endParaRPr lang="en-US" sz="2000" dirty="0"/>
          </a:p>
          <a:p>
            <a:r>
              <a:rPr lang="en-US" sz="2000" dirty="0" smtClean="0"/>
              <a:t>5 </a:t>
            </a:r>
            <a:r>
              <a:rPr lang="en-US" sz="2000" dirty="0"/>
              <a:t>rads to skin</a:t>
            </a:r>
          </a:p>
          <a:p>
            <a:endParaRPr lang="en-US" sz="2000" dirty="0"/>
          </a:p>
          <a:p>
            <a:r>
              <a:rPr lang="en-US" sz="2000" i="1" dirty="0" smtClean="0"/>
              <a:t>To determine the dose: take the Tissue Weighing Factor and multiple it by the dose for each tissues. See below: </a:t>
            </a:r>
            <a:endParaRPr lang="en-US" sz="2000" i="1" dirty="0"/>
          </a:p>
          <a:p>
            <a:endParaRPr lang="en-US" sz="1050" dirty="0"/>
          </a:p>
          <a:p>
            <a:r>
              <a:rPr lang="en-US" sz="2000" u="sng" dirty="0" smtClean="0"/>
              <a:t>Calculate</a:t>
            </a:r>
            <a:r>
              <a:rPr lang="en-US" sz="2000" u="sng" dirty="0"/>
              <a:t>:</a:t>
            </a:r>
          </a:p>
          <a:p>
            <a:endParaRPr lang="en-US" sz="1050" u="sng" dirty="0"/>
          </a:p>
          <a:p>
            <a:r>
              <a:rPr lang="en-US" sz="2000" dirty="0" smtClean="0"/>
              <a:t>    5 </a:t>
            </a:r>
            <a:r>
              <a:rPr lang="en-US" sz="2000" dirty="0"/>
              <a:t>rads x .20 =       1.0</a:t>
            </a:r>
          </a:p>
          <a:p>
            <a:r>
              <a:rPr lang="en-US" sz="2000" dirty="0"/>
              <a:t>+ </a:t>
            </a:r>
            <a:r>
              <a:rPr lang="en-US" sz="2000" dirty="0" smtClean="0"/>
              <a:t> 5 rads </a:t>
            </a:r>
            <a:r>
              <a:rPr lang="en-US" sz="2000" dirty="0"/>
              <a:t>x .12 =  </a:t>
            </a:r>
            <a:r>
              <a:rPr lang="en-US" sz="2000" dirty="0" smtClean="0"/>
              <a:t>      .6</a:t>
            </a:r>
            <a:endParaRPr lang="en-US" sz="2000" dirty="0"/>
          </a:p>
          <a:p>
            <a:r>
              <a:rPr lang="en-US" sz="2000" dirty="0"/>
              <a:t>+ </a:t>
            </a:r>
            <a:r>
              <a:rPr lang="en-US" sz="2000" dirty="0" smtClean="0"/>
              <a:t> 5 </a:t>
            </a:r>
            <a:r>
              <a:rPr lang="en-US" sz="2000" dirty="0"/>
              <a:t>rads x .01 =    </a:t>
            </a:r>
            <a:r>
              <a:rPr lang="en-US" sz="2000" dirty="0" smtClean="0"/>
              <a:t>   .05</a:t>
            </a:r>
            <a:endParaRPr lang="en-US" sz="2000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Total of 1.65 </a:t>
            </a:r>
            <a:r>
              <a:rPr lang="en-US" sz="2000" b="1" dirty="0">
                <a:solidFill>
                  <a:srgbClr val="FF0000"/>
                </a:solidFill>
              </a:rPr>
              <a:t>rads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29303" y="809897"/>
            <a:ext cx="3413760" cy="8708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We will use rads as our unit to quantify radiation dose absorbed into the tissues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2138" y="4250356"/>
            <a:ext cx="2638697" cy="239485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Based on these calculations, which of these organs are the most sensitive to radiation?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Compared to the skin, how do the lungs compare in sensitivity?  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84840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32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Radiation Exposure to the 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6653"/>
            <a:ext cx="5390606" cy="435133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457200" lvl="1" indent="0" algn="ctr">
              <a:lnSpc>
                <a:spcPct val="80000"/>
              </a:lnSpc>
              <a:buNone/>
            </a:pPr>
            <a:r>
              <a:rPr lang="en-US" dirty="0" smtClean="0"/>
              <a:t>Ionizing radiation from environmental sources is called</a:t>
            </a:r>
          </a:p>
          <a:p>
            <a:pPr marL="457200" lvl="1" indent="0" algn="ctr">
              <a:lnSpc>
                <a:spcPct val="80000"/>
              </a:lnSpc>
              <a:buNone/>
            </a:pPr>
            <a:r>
              <a:rPr lang="en-US" dirty="0" smtClean="0"/>
              <a:t>      </a:t>
            </a:r>
            <a:r>
              <a:rPr lang="en-US" u="sng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</a:rPr>
              <a:t>NATURAL BACKGROUND RADIATION</a:t>
            </a:r>
            <a:endParaRPr lang="en-US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900" dirty="0" smtClean="0"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B0F0"/>
                </a:solidFill>
              </a:rPr>
              <a:t>Examples: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u="sng" dirty="0" smtClean="0">
                <a:solidFill>
                  <a:srgbClr val="0070C0"/>
                </a:solidFill>
              </a:rPr>
              <a:t>Radon </a:t>
            </a:r>
            <a:r>
              <a:rPr lang="en-US" dirty="0" smtClean="0">
                <a:solidFill>
                  <a:srgbClr val="0070C0"/>
                </a:solidFill>
              </a:rPr>
              <a:t>– 68% of natural    background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u="sng" dirty="0" smtClean="0">
                <a:solidFill>
                  <a:srgbClr val="0070C0"/>
                </a:solidFill>
              </a:rPr>
              <a:t>Terrestrial:</a:t>
            </a:r>
            <a:r>
              <a:rPr lang="en-US" dirty="0" smtClean="0">
                <a:solidFill>
                  <a:srgbClr val="0070C0"/>
                </a:solidFill>
              </a:rPr>
              <a:t> radioactive materials from the earth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Cosmic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comes from the sun (solar) and beyond the solar system (galactic) </a:t>
            </a:r>
          </a:p>
          <a:p>
            <a:pPr lvl="1">
              <a:lnSpc>
                <a:spcPct val="80000"/>
              </a:lnSpc>
            </a:pPr>
            <a:r>
              <a:rPr lang="en-US" u="sng" dirty="0" smtClean="0">
                <a:solidFill>
                  <a:srgbClr val="0070C0"/>
                </a:solidFill>
              </a:rPr>
              <a:t>Internal:</a:t>
            </a:r>
            <a:r>
              <a:rPr lang="en-US" dirty="0" smtClean="0">
                <a:solidFill>
                  <a:srgbClr val="0070C0"/>
                </a:solidFill>
              </a:rPr>
              <a:t> radionuclides, radioactive atoms that come from body tissue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1397" y="1346653"/>
            <a:ext cx="4730379" cy="4827135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ARTIFICIAL/MAN-MADE RADIATION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Industrial ( Nuclear power), </a:t>
            </a:r>
            <a:r>
              <a:rPr lang="en-US" sz="2400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medical x-rays</a:t>
            </a:r>
            <a:r>
              <a:rPr lang="en-US" sz="2400" dirty="0" smtClean="0">
                <a:solidFill>
                  <a:srgbClr val="0070C0"/>
                </a:solidFill>
              </a:rPr>
              <a:t>,  air travel, atmosphere fallout from weapons etc.</a:t>
            </a:r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/>
          <a:srcRect l="8482" t="10664"/>
          <a:stretch/>
        </p:blipFill>
        <p:spPr>
          <a:xfrm>
            <a:off x="5231838" y="1182993"/>
            <a:ext cx="2079560" cy="2170443"/>
          </a:xfrm>
          <a:prstGeom prst="rect">
            <a:avLst/>
          </a:prstGeom>
        </p:spPr>
      </p:pic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201706" y="5640641"/>
            <a:ext cx="5822410" cy="1058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3.11 </a:t>
            </a:r>
            <a:r>
              <a:rPr lang="en-US" sz="2400" b="1" u="sng" dirty="0" err="1">
                <a:solidFill>
                  <a:srgbClr val="FF0000"/>
                </a:solidFill>
              </a:rPr>
              <a:t>msv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0070C0"/>
                </a:solidFill>
              </a:rPr>
              <a:t>from </a:t>
            </a:r>
            <a:r>
              <a:rPr lang="en-US" sz="2400" b="1" u="sng" dirty="0" smtClean="0">
                <a:solidFill>
                  <a:srgbClr val="0070C0"/>
                </a:solidFill>
              </a:rPr>
              <a:t>background </a:t>
            </a:r>
            <a:r>
              <a:rPr lang="en-US" sz="2400" b="1" u="sng" dirty="0">
                <a:solidFill>
                  <a:srgbClr val="0070C0"/>
                </a:solidFill>
              </a:rPr>
              <a:t>radiation </a:t>
            </a:r>
            <a:r>
              <a:rPr lang="en-US" sz="2400" b="1" dirty="0">
                <a:solidFill>
                  <a:srgbClr val="0070C0"/>
                </a:solidFill>
              </a:rPr>
              <a:t>out of 6.2 </a:t>
            </a:r>
            <a:r>
              <a:rPr lang="en-US" sz="2400" b="1" dirty="0" err="1">
                <a:solidFill>
                  <a:srgbClr val="0070C0"/>
                </a:solidFill>
              </a:rPr>
              <a:t>msv</a:t>
            </a:r>
            <a:r>
              <a:rPr lang="en-US" sz="2400" b="1" dirty="0">
                <a:solidFill>
                  <a:srgbClr val="0070C0"/>
                </a:solidFill>
              </a:rPr>
              <a:t> total</a:t>
            </a: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7311396" y="5401490"/>
            <a:ext cx="4730380" cy="13735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3.11 </a:t>
            </a:r>
            <a:r>
              <a:rPr lang="en-US" dirty="0" err="1">
                <a:solidFill>
                  <a:schemeClr val="bg1"/>
                </a:solidFill>
              </a:rPr>
              <a:t>msv</a:t>
            </a:r>
            <a:r>
              <a:rPr lang="en-US" dirty="0">
                <a:solidFill>
                  <a:schemeClr val="bg1"/>
                </a:solidFill>
              </a:rPr>
              <a:t> from Background + 3.09 man-made  =  6.2 </a:t>
            </a:r>
            <a:r>
              <a:rPr lang="en-US" dirty="0" err="1">
                <a:solidFill>
                  <a:schemeClr val="bg1"/>
                </a:solidFill>
              </a:rPr>
              <a:t>msv</a:t>
            </a:r>
            <a:r>
              <a:rPr lang="en-US" dirty="0">
                <a:solidFill>
                  <a:schemeClr val="bg1"/>
                </a:solidFill>
              </a:rPr>
              <a:t> total</a:t>
            </a: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7311397" y="3743704"/>
            <a:ext cx="4730379" cy="13735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Medical Procedures acct for ~ 3 </a:t>
            </a:r>
            <a:r>
              <a:rPr lang="en-US" sz="2000" dirty="0" err="1">
                <a:solidFill>
                  <a:schemeClr val="tx1"/>
                </a:solidFill>
              </a:rPr>
              <a:t>msv</a:t>
            </a:r>
            <a:r>
              <a:rPr lang="en-US" sz="2000" dirty="0">
                <a:solidFill>
                  <a:schemeClr val="tx1"/>
                </a:solidFill>
              </a:rPr>
              <a:t> per </a:t>
            </a:r>
            <a:r>
              <a:rPr lang="en-US" sz="2000" dirty="0" err="1">
                <a:solidFill>
                  <a:schemeClr val="tx1"/>
                </a:solidFill>
              </a:rPr>
              <a:t>yr</a:t>
            </a:r>
            <a:r>
              <a:rPr lang="en-US" sz="2000" dirty="0">
                <a:solidFill>
                  <a:schemeClr val="tx1"/>
                </a:solidFill>
              </a:rPr>
              <a:t> !                        ( out of 3.09 </a:t>
            </a:r>
            <a:r>
              <a:rPr lang="en-US" sz="2000" dirty="0" err="1">
                <a:solidFill>
                  <a:schemeClr val="tx1"/>
                </a:solidFill>
              </a:rPr>
              <a:t>msv</a:t>
            </a:r>
            <a:r>
              <a:rPr lang="en-US" sz="2000" dirty="0">
                <a:solidFill>
                  <a:schemeClr val="tx1"/>
                </a:solidFill>
              </a:rPr>
              <a:t> of total Man-made type)                                                        (* rest is .13 of consumer, occupational, and industrial)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626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419497" y="226423"/>
            <a:ext cx="9866811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Background Equivalent Radiation Time (BERT)     </a:t>
            </a:r>
            <a:r>
              <a:rPr lang="en-US" sz="4000" dirty="0">
                <a:solidFill>
                  <a:srgbClr val="FF0000"/>
                </a:solidFill>
              </a:rPr>
              <a:t>based on background estimate of </a:t>
            </a:r>
            <a:r>
              <a:rPr lang="en-US" sz="4000" dirty="0" smtClean="0">
                <a:solidFill>
                  <a:srgbClr val="FF0000"/>
                </a:solidFill>
              </a:rPr>
              <a:t>~ 3 </a:t>
            </a:r>
            <a:r>
              <a:rPr lang="en-US" sz="4000" dirty="0" err="1" smtClean="0">
                <a:solidFill>
                  <a:srgbClr val="FF0000"/>
                </a:solidFill>
              </a:rPr>
              <a:t>msv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99331" name="Group 3"/>
          <p:cNvGraphicFramePr>
            <a:graphicFrameLocks noGrp="1"/>
          </p:cNvGraphicFramePr>
          <p:nvPr>
            <p:ph type="tbl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463468393"/>
              </p:ext>
            </p:extLst>
          </p:nvPr>
        </p:nvGraphicFramePr>
        <p:xfrm>
          <a:off x="278676" y="1188721"/>
          <a:ext cx="11608523" cy="5318322"/>
        </p:xfrm>
        <a:graphic>
          <a:graphicData uri="http://schemas.openxmlformats.org/drawingml/2006/table">
            <a:tbl>
              <a:tblPr/>
              <a:tblGrid>
                <a:gridCol w="3760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7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7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8336"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Chest radiograph</a:t>
                      </a:r>
                    </a:p>
                  </a:txBody>
                  <a:tcPr marL="82058" marR="82058" marT="41029" marB="410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(.06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msv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wk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( 10 days) to receive same dose in nature</a:t>
                      </a:r>
                    </a:p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 1.5 </a:t>
                      </a:r>
                      <a:r>
                        <a:rPr kumimoji="0" lang="en-US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wks</a:t>
                      </a:r>
                      <a:r>
                        <a:rPr kumimoji="0" lang="en-US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was based on a fraction comparison to the 3 mSv for the entire year. This something the patient can understand.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984"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Thoracic Spine </a:t>
                      </a:r>
                    </a:p>
                  </a:txBody>
                  <a:tcPr marL="82058" marR="82058" marT="41029" marB="410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(.5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msv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mo. to receive the same dose in nature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5650"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Lumbar Spine</a:t>
                      </a:r>
                    </a:p>
                  </a:txBody>
                  <a:tcPr marL="82058" marR="82058" marT="41029" marB="410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msv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yr. to receive the same dose in nature</a:t>
                      </a:r>
                    </a:p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For comparison, this exam would equal one year’s worth of radiation exposure in the natural environment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5687"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Upper Gi series</a:t>
                      </a:r>
                    </a:p>
                  </a:txBody>
                  <a:tcPr marL="82058" marR="82058" marT="41029" marB="410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(4.5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msv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 yrs to receive the same dose in nature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4943"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BE*****</a:t>
                      </a:r>
                    </a:p>
                  </a:txBody>
                  <a:tcPr marL="82058" marR="82058" marT="41029" marB="410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msv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yrs. To receive the same dose in nature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4245029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77" y="260622"/>
            <a:ext cx="4892040" cy="6201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BERT – Simple way of explaining to the patient that a chest exam is around 10 days worth of natural radiation.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Students should not refer to the rest of the exams, as it may be alarming to them.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7039" y="1269683"/>
            <a:ext cx="6241143" cy="468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347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9MLFm8gnwKFSP2Lc3Ls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ODqp24Le6P9fwEKb6sD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MaUd9ikZS822PSlUILcc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gugpRnLtXGEcoLHvV6c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pQPKBvgYLSaPDATSuEqj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8tcVKdF9Pym7OBHhmo6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1FanVdOiTUPfIC8S25k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v8ZPy6hDKtR9Gv2ZXU5CP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dpixfLcyTCAhgvOADllu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3xMB9DZ6B2J1NZyUepEw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6LzQERuEKWRW5Za99CBX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AYiZHvvu4c3zHwaYxrn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SLqy1PhEsVtPtYN999d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yY4FsvMbpLn6BufWu1q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voDSoOAMDUEucMmnqKR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Oglf24e03z9VsUmP7HU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VcjnC90DetZ2zmx8Mvy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VWqSst2FckG4meFJxbY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iLn5Djq9RnU9CxYjJv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2eIkrdXvJSdRpo8AR9Hu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18gXgNRMf96FUM3V70jO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806</Words>
  <Application>Microsoft Office PowerPoint</Application>
  <PresentationFormat>Custom</PresentationFormat>
  <Paragraphs>101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Radiation Sensitivity </vt:lpstr>
      <vt:lpstr>What is Radiation?</vt:lpstr>
      <vt:lpstr>The Law of Bergonie and Tribondeau</vt:lpstr>
      <vt:lpstr>Mitosis and Cellular Replication Review</vt:lpstr>
      <vt:lpstr>Slide 5</vt:lpstr>
      <vt:lpstr>Effective Dose</vt:lpstr>
      <vt:lpstr>Radiation Exposure to the Public</vt:lpstr>
      <vt:lpstr>Background Equivalent Radiation Time (BERT)     based on background estimate of ~ 3 msv</vt:lpstr>
      <vt:lpstr>BERT – Simple way of explaining to the patient that a chest exam is around 10 days worth of natural radiation.  Students should not refer to the rest of the exams, as it may be alarming to them.</vt:lpstr>
    </vt:vector>
  </TitlesOfParts>
  <Company>Cape Fear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Cleary Berger</dc:creator>
  <cp:lastModifiedBy>hdoughty</cp:lastModifiedBy>
  <cp:revision>10</cp:revision>
  <dcterms:created xsi:type="dcterms:W3CDTF">2018-04-23T18:28:49Z</dcterms:created>
  <dcterms:modified xsi:type="dcterms:W3CDTF">2018-05-02T16:20:55Z</dcterms:modified>
</cp:coreProperties>
</file>